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83" r:id="rId4"/>
    <p:sldId id="267" r:id="rId5"/>
    <p:sldId id="264" r:id="rId6"/>
    <p:sldId id="268" r:id="rId7"/>
    <p:sldId id="269" r:id="rId8"/>
    <p:sldId id="263" r:id="rId9"/>
    <p:sldId id="259" r:id="rId10"/>
    <p:sldId id="265" r:id="rId11"/>
    <p:sldId id="262" r:id="rId12"/>
    <p:sldId id="260" r:id="rId13"/>
    <p:sldId id="266" r:id="rId14"/>
    <p:sldId id="270" r:id="rId15"/>
    <p:sldId id="261" r:id="rId16"/>
    <p:sldId id="275" r:id="rId17"/>
    <p:sldId id="273" r:id="rId18"/>
    <p:sldId id="276" r:id="rId19"/>
    <p:sldId id="279" r:id="rId20"/>
    <p:sldId id="278" r:id="rId21"/>
    <p:sldId id="280" r:id="rId22"/>
    <p:sldId id="277" r:id="rId23"/>
    <p:sldId id="281" r:id="rId24"/>
    <p:sldId id="282" r:id="rId25"/>
    <p:sldId id="272" r:id="rId26"/>
    <p:sldId id="25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3" d="100"/>
          <a:sy n="153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4C7C7-02AF-994F-B71C-729FD5CC51B5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E3B1-8AD3-6648-8F80-49F70A40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 ~25</a:t>
            </a:r>
            <a:r>
              <a:rPr lang="en-US" baseline="0" dirty="0" smtClean="0"/>
              <a:t> climate and aquatic sites implemented with more on the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ODM</a:t>
            </a:r>
            <a:r>
              <a:rPr lang="en-US" baseline="0" dirty="0" smtClean="0"/>
              <a:t> Tools Python:</a:t>
            </a:r>
            <a:endParaRPr lang="en-US" baseline="0" dirty="0"/>
          </a:p>
          <a:p>
            <a:r>
              <a:rPr lang="en-US" baseline="0" dirty="0" smtClean="0"/>
              <a:t>Desktop client application for visualizing and managing data. This slide highlights some of its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6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Ability to plot multiple data series with multiple plot types.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major component of ODM Tools is the editing of data series.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Features a python code console and python script editor which permits the recording of data edits. Edits van be reviewed and are reproducible.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2E3B1-8AD3-6648-8F80-49F70A400E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9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9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19E54-1FB7-784B-B595-5EBE092B76C1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637D5-56DB-3B41-BB57-FAEF66E62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6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0.png"/><Relationship Id="rId6" Type="http://schemas.openxmlformats.org/officeDocument/2006/relationships/hyperlink" Target="https://github.com/UCHIC/ODMToolsPython" TargetMode="External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2227"/>
            <a:ext cx="7772400" cy="252956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ODM Tools Python: Open Source Software for Managing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Continuous Sensor Data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9996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5100" dirty="0" smtClean="0">
                <a:solidFill>
                  <a:schemeClr val="tx1"/>
                </a:solidFill>
              </a:rPr>
              <a:t>Jeffery S. Horsburgh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Stephanie Reeder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Amber </a:t>
            </a:r>
            <a:r>
              <a:rPr lang="en-US" dirty="0" err="1" smtClean="0">
                <a:solidFill>
                  <a:schemeClr val="tx1"/>
                </a:solidFill>
              </a:rPr>
              <a:t>Spackman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Jones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4" y="5952109"/>
            <a:ext cx="2530916" cy="776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33" y="5765327"/>
            <a:ext cx="2245602" cy="962802"/>
          </a:xfrm>
          <a:prstGeom prst="rect">
            <a:avLst/>
          </a:prstGeom>
        </p:spPr>
      </p:pic>
      <p:pic>
        <p:nvPicPr>
          <p:cNvPr id="6" name="Picture 5" descr="waterdropusebackup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50" y="5726397"/>
            <a:ext cx="1474356" cy="10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3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Dockable</a:t>
            </a:r>
            <a:r>
              <a:rPr lang="en-US" dirty="0" smtClean="0"/>
              <a:t> Windows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9" y="1417638"/>
            <a:ext cx="4358865" cy="3407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03" y="1500909"/>
            <a:ext cx="4013031" cy="29401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7" y="5024425"/>
            <a:ext cx="5659514" cy="15185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59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781" r="9237" b="-464"/>
          <a:stretch/>
        </p:blipFill>
        <p:spPr>
          <a:xfrm>
            <a:off x="1046787" y="1812944"/>
            <a:ext cx="6851612" cy="4827564"/>
          </a:xfrm>
          <a:prstGeom prst="rect">
            <a:avLst/>
          </a:prstGeom>
          <a:ln w="6350" cmpd="sng"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9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32611" y="1207363"/>
            <a:ext cx="1412915" cy="605581"/>
          </a:xfrm>
          <a:prstGeom prst="wedgeRoundRectCallout">
            <a:avLst>
              <a:gd name="adj1" fmla="val 16236"/>
              <a:gd name="adj2" fmla="val 8272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Multiple Plot Types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826847" y="1198952"/>
            <a:ext cx="1412915" cy="605581"/>
          </a:xfrm>
          <a:prstGeom prst="wedgeRoundRectCallout">
            <a:avLst>
              <a:gd name="adj1" fmla="val -35287"/>
              <a:gd name="adj2" fmla="val 9809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Plot Display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79953" y="1198952"/>
            <a:ext cx="1412915" cy="605581"/>
          </a:xfrm>
          <a:prstGeom prst="wedgeRoundRectCallout">
            <a:avLst>
              <a:gd name="adj1" fmla="val -89727"/>
              <a:gd name="adj2" fmla="val 11591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 Range Restrictions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126495" y="2859691"/>
            <a:ext cx="1678994" cy="821468"/>
          </a:xfrm>
          <a:prstGeom prst="wedgeRoundRectCallout">
            <a:avLst>
              <a:gd name="adj1" fmla="val -49294"/>
              <a:gd name="adj2" fmla="val 94497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Dynamic Zooming and Panning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69221" y="4896122"/>
            <a:ext cx="1678994" cy="821468"/>
          </a:xfrm>
          <a:prstGeom prst="wedgeRoundRectCallout">
            <a:avLst>
              <a:gd name="adj1" fmla="val 78437"/>
              <a:gd name="adj2" fmla="val 90401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Multiple Time Series Selection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1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840" y="162773"/>
            <a:ext cx="8381260" cy="1054394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Data Visualization: Plot Types</a:t>
            </a:r>
            <a:endParaRPr lang="en-US" cap="non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833170"/>
            <a:ext cx="4302128" cy="20675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805" y="4147427"/>
            <a:ext cx="5070726" cy="2460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059" y="1751890"/>
            <a:ext cx="4292101" cy="2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and Export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12534" r="6567" b="9250"/>
          <a:stretch/>
        </p:blipFill>
        <p:spPr bwMode="auto">
          <a:xfrm>
            <a:off x="377150" y="1612445"/>
            <a:ext cx="8371891" cy="4745252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492919" y="4457867"/>
            <a:ext cx="1678994" cy="821468"/>
          </a:xfrm>
          <a:prstGeom prst="wedgeRoundRectCallout">
            <a:avLst>
              <a:gd name="adj1" fmla="val 68980"/>
              <a:gd name="adj2" fmla="val 132913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 click select and export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44" r="2014" b="2069"/>
          <a:stretch/>
        </p:blipFill>
        <p:spPr>
          <a:xfrm>
            <a:off x="5834303" y="1612445"/>
            <a:ext cx="2409152" cy="3131836"/>
          </a:xfrm>
          <a:prstGeom prst="rect">
            <a:avLst/>
          </a:prstGeom>
          <a:ln w="6350" cmpd="sng">
            <a:solidFill>
              <a:srgbClr val="595959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3930713" y="1633210"/>
            <a:ext cx="1678994" cy="821468"/>
          </a:xfrm>
          <a:prstGeom prst="wedgeRoundRectCallout">
            <a:avLst>
              <a:gd name="adj1" fmla="val 68980"/>
              <a:gd name="adj2" fmla="val 132913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Build a query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5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Data Editing for Quality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8" y="1417638"/>
            <a:ext cx="7901934" cy="5081652"/>
          </a:xfrm>
          <a:prstGeom prst="rect">
            <a:avLst/>
          </a:prstGeom>
          <a:solidFill>
            <a:srgbClr val="717073"/>
          </a:solidFill>
          <a:ln w="6350" cmpd="sng">
            <a:solidFill>
              <a:schemeClr val="tx1"/>
            </a:solidFill>
          </a:ln>
        </p:spPr>
      </p:pic>
      <p:sp>
        <p:nvSpPr>
          <p:cNvPr id="5" name="Rounded Rectangular Callout 4"/>
          <p:cNvSpPr/>
          <p:nvPr/>
        </p:nvSpPr>
        <p:spPr>
          <a:xfrm>
            <a:off x="555520" y="2146394"/>
            <a:ext cx="1568844" cy="605581"/>
          </a:xfrm>
          <a:prstGeom prst="wedgeRoundRectCallout">
            <a:avLst>
              <a:gd name="adj1" fmla="val -18629"/>
              <a:gd name="adj2" fmla="val -7868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 editing and save edits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517314" y="1435649"/>
            <a:ext cx="1568844" cy="605581"/>
          </a:xfrm>
          <a:prstGeom prst="wedgeRoundRectCallout">
            <a:avLst>
              <a:gd name="adj1" fmla="val -78484"/>
              <a:gd name="adj2" fmla="val 5197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Common editing tools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887047" y="5072304"/>
            <a:ext cx="1568844" cy="854358"/>
          </a:xfrm>
          <a:prstGeom prst="wedgeRoundRectCallout">
            <a:avLst>
              <a:gd name="adj1" fmla="val -78484"/>
              <a:gd name="adj2" fmla="val 5197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Tabular data view and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770053" y="3192704"/>
            <a:ext cx="1568844" cy="854358"/>
          </a:xfrm>
          <a:prstGeom prst="wedgeRoundRectCallout">
            <a:avLst>
              <a:gd name="adj1" fmla="val -78484"/>
              <a:gd name="adj2" fmla="val 5197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selection filters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57200" y="5147734"/>
            <a:ext cx="1568844" cy="854358"/>
          </a:xfrm>
          <a:prstGeom prst="wedgeRoundRectCallout">
            <a:avLst>
              <a:gd name="adj1" fmla="val 91759"/>
              <a:gd name="adj2" fmla="val -31740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Linked plot view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9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8381260" cy="1318801"/>
          </a:xfrm>
        </p:spPr>
        <p:txBody>
          <a:bodyPr/>
          <a:lstStyle/>
          <a:p>
            <a:r>
              <a:rPr lang="en-US" cap="none" dirty="0" smtClean="0"/>
              <a:t>Data Editin</a:t>
            </a:r>
            <a:r>
              <a:rPr lang="en-US" dirty="0" smtClean="0"/>
              <a:t>g for Quality Control</a:t>
            </a:r>
            <a:endParaRPr lang="en-US" cap="none" dirty="0"/>
          </a:p>
        </p:txBody>
      </p:sp>
      <p:pic>
        <p:nvPicPr>
          <p:cNvPr id="4" name="Picture 3" descr="Script_Consol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86" y="1386194"/>
            <a:ext cx="8424235" cy="5057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ounded Rectangular Callout 5"/>
          <p:cNvSpPr/>
          <p:nvPr/>
        </p:nvSpPr>
        <p:spPr>
          <a:xfrm>
            <a:off x="7410482" y="1376992"/>
            <a:ext cx="1733518" cy="605581"/>
          </a:xfrm>
          <a:prstGeom prst="wedgeRoundRectCallout">
            <a:avLst>
              <a:gd name="adj1" fmla="val -46541"/>
              <a:gd name="adj2" fmla="val 102991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Python Code 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410482" y="5724575"/>
            <a:ext cx="1733518" cy="605581"/>
          </a:xfrm>
          <a:prstGeom prst="wedgeRoundRectCallout">
            <a:avLst>
              <a:gd name="adj1" fmla="val -43356"/>
              <a:gd name="adj2" fmla="val -11582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Python Script Editor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1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1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0" y="1307528"/>
            <a:ext cx="7809344" cy="535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1: Select a Time </a:t>
            </a:r>
            <a:r>
              <a:rPr lang="en-US" dirty="0"/>
              <a:t>S</a:t>
            </a:r>
            <a:r>
              <a:rPr lang="en-US" dirty="0" smtClean="0"/>
              <a:t>eries for Editing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57672" y="2479876"/>
            <a:ext cx="1733518" cy="605581"/>
          </a:xfrm>
          <a:prstGeom prst="wedgeRoundRectCallout">
            <a:avLst>
              <a:gd name="adj1" fmla="val -24341"/>
              <a:gd name="adj2" fmla="val -106725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Edit 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224431" y="5364788"/>
            <a:ext cx="1733518" cy="605581"/>
          </a:xfrm>
          <a:prstGeom prst="wedgeRoundRectCallout">
            <a:avLst>
              <a:gd name="adj1" fmla="val -16629"/>
              <a:gd name="adj2" fmla="val 82307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 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3270" y="6175298"/>
            <a:ext cx="7809344" cy="1770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9556" y="2598645"/>
            <a:ext cx="1370295" cy="183827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211985" y="2479876"/>
            <a:ext cx="1733518" cy="605581"/>
          </a:xfrm>
          <a:prstGeom prst="wedgeRoundRectCallout">
            <a:avLst>
              <a:gd name="adj1" fmla="val -62900"/>
              <a:gd name="adj2" fmla="val 114042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Drift and calibration shift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9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1" y="1250523"/>
            <a:ext cx="7809344" cy="5352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dirty="0" smtClean="0"/>
              <a:t>Step 2: Select Data to Edit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1" y="1250523"/>
            <a:ext cx="7808976" cy="5372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182" y="1671155"/>
            <a:ext cx="3092599" cy="405519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02124" y="1579241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>
            <a:off x="1132164" y="1579241"/>
            <a:ext cx="4585018" cy="91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4"/>
          </p:cNvCxnSpPr>
          <p:nvPr/>
        </p:nvCxnSpPr>
        <p:spPr>
          <a:xfrm>
            <a:off x="1132164" y="2230991"/>
            <a:ext cx="4585018" cy="3495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6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2" y="1250523"/>
            <a:ext cx="7799793" cy="5349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dirty="0" smtClean="0"/>
              <a:t>Step 3: Linear Drift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1" y="1250523"/>
            <a:ext cx="7808976" cy="53729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88888" y="1562529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2418928" y="1336924"/>
            <a:ext cx="3304558" cy="225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</p:cNvCxnSpPr>
          <p:nvPr/>
        </p:nvCxnSpPr>
        <p:spPr>
          <a:xfrm>
            <a:off x="2418928" y="2214279"/>
            <a:ext cx="3304558" cy="4345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50523"/>
            <a:ext cx="3543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1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4234" b="2079"/>
          <a:stretch/>
        </p:blipFill>
        <p:spPr>
          <a:xfrm>
            <a:off x="4317999" y="1409618"/>
            <a:ext cx="4695152" cy="5264463"/>
          </a:xfrm>
          <a:prstGeom prst="rect">
            <a:avLst/>
          </a:prstGeom>
        </p:spPr>
      </p:pic>
      <p:pic>
        <p:nvPicPr>
          <p:cNvPr id="9" name="Picture 3" descr="\\colossus.uwrl.usu.edu\working\jeff\Working\Projects\NSF Little Bear River Testbed\Monitoring\Site Photos\Buger King\DSCN19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07" y="1417638"/>
            <a:ext cx="2914179" cy="3885574"/>
          </a:xfrm>
          <a:prstGeom prst="rect">
            <a:avLst/>
          </a:prstGeom>
          <a:noFill/>
        </p:spPr>
      </p:pic>
      <p:pic>
        <p:nvPicPr>
          <p:cNvPr id="11" name="Picture 2" descr="C:\Users\jeff\Desktop\DSCN19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43" y="2905645"/>
            <a:ext cx="2826327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6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Step 4: Interpolate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4" y="1307160"/>
            <a:ext cx="7794120" cy="534924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060775" y="3860366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923781" y="1589592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4" y="1307160"/>
            <a:ext cx="7785863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Step 5: Flag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4" y="1307160"/>
            <a:ext cx="7785863" cy="53492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18928" y="1562529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</p:cNvCxnSpPr>
          <p:nvPr/>
        </p:nvCxnSpPr>
        <p:spPr>
          <a:xfrm>
            <a:off x="2748968" y="1562529"/>
            <a:ext cx="1503958" cy="125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4"/>
          </p:cNvCxnSpPr>
          <p:nvPr/>
        </p:nvCxnSpPr>
        <p:spPr>
          <a:xfrm>
            <a:off x="2748968" y="2214279"/>
            <a:ext cx="1412048" cy="1203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64" y="1562529"/>
            <a:ext cx="4922488" cy="19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Save Modified Data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" y="1763067"/>
            <a:ext cx="3885549" cy="4392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17" y="1763067"/>
            <a:ext cx="3902821" cy="4392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31" y="1763067"/>
            <a:ext cx="3872077" cy="4377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047" y="1763066"/>
            <a:ext cx="3876422" cy="4380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243" y="1763066"/>
            <a:ext cx="3879301" cy="43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Recording Edits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3" y="1283950"/>
            <a:ext cx="8852694" cy="5440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9457" y="1509554"/>
            <a:ext cx="660080" cy="651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031832" y="4479565"/>
            <a:ext cx="2457309" cy="1436322"/>
          </a:xfrm>
          <a:prstGeom prst="wedgeRoundRectCallout">
            <a:avLst>
              <a:gd name="adj1" fmla="val -36215"/>
              <a:gd name="adj2" fmla="val -103612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Automatically generated Python code with each editing step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4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Objective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30879" cy="4525963"/>
          </a:xfrm>
        </p:spPr>
        <p:txBody>
          <a:bodyPr/>
          <a:lstStyle/>
          <a:p>
            <a:r>
              <a:rPr lang="en-US" dirty="0" smtClean="0"/>
              <a:t>Transform raw sensor data to quality controlled data in a repeatable way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2764" y="2774116"/>
            <a:ext cx="5247862" cy="396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770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ODM Tools Python is a cross platform (Windows, Mac) software for sensor data management</a:t>
            </a:r>
          </a:p>
          <a:p>
            <a:r>
              <a:rPr lang="en-US" dirty="0" smtClean="0"/>
              <a:t>Visualization capabilities are helpful in screening new data as they arrive</a:t>
            </a:r>
          </a:p>
          <a:p>
            <a:r>
              <a:rPr lang="en-US" dirty="0" smtClean="0"/>
              <a:t>ODM Tools provides GUI-based and scripting of data quality control edits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9344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4" y="5952109"/>
            <a:ext cx="2530916" cy="776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33" y="5765327"/>
            <a:ext cx="2245602" cy="962802"/>
          </a:xfrm>
          <a:prstGeom prst="rect">
            <a:avLst/>
          </a:prstGeom>
        </p:spPr>
      </p:pic>
      <p:pic>
        <p:nvPicPr>
          <p:cNvPr id="6" name="Picture 5" descr="waterdropusebackup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50" y="5726397"/>
            <a:ext cx="1474356" cy="1063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081" y="198780"/>
            <a:ext cx="1137541" cy="1154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34650" y="450991"/>
            <a:ext cx="3833149" cy="628979"/>
          </a:xfrm>
          <a:prstGeom prst="rect">
            <a:avLst/>
          </a:prstGeom>
          <a:noFill/>
        </p:spPr>
        <p:txBody>
          <a:bodyPr wrap="square" lIns="74257" tIns="37128" rIns="74257" bIns="37128" rtlCol="0">
            <a:spAutoFit/>
          </a:bodyPr>
          <a:lstStyle/>
          <a:p>
            <a:r>
              <a:rPr lang="en-US" dirty="0"/>
              <a:t>This project is funded by National </a:t>
            </a:r>
            <a:br>
              <a:rPr lang="en-US" dirty="0"/>
            </a:br>
            <a:r>
              <a:rPr lang="en-US" dirty="0"/>
              <a:t>Science Foundation grant </a:t>
            </a:r>
            <a:r>
              <a:rPr lang="en-US" dirty="0" smtClean="0"/>
              <a:t>IIA-1208732.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9454" y="3517890"/>
            <a:ext cx="8089395" cy="1392640"/>
          </a:xfrm>
          <a:prstGeom prst="rect">
            <a:avLst/>
          </a:prstGeom>
          <a:noFill/>
        </p:spPr>
        <p:txBody>
          <a:bodyPr wrap="square" lIns="99011" tIns="49506" rIns="99011" bIns="49506" rtlCol="0">
            <a:spAutoFit/>
          </a:bodyPr>
          <a:lstStyle/>
          <a:p>
            <a:r>
              <a:rPr lang="en-US" sz="2800" b="1" dirty="0" smtClean="0"/>
              <a:t>OPEN SOURCE CODE REPOSITORY: </a:t>
            </a:r>
          </a:p>
          <a:p>
            <a:r>
              <a:rPr lang="en-US" sz="2800" dirty="0" smtClean="0"/>
              <a:t>ODM Tools Python is available in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github.com/UCHIC/ODMToolsPython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93" y="3294302"/>
            <a:ext cx="2099874" cy="17615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4650" y="1052521"/>
            <a:ext cx="4039411" cy="290425"/>
          </a:xfrm>
          <a:prstGeom prst="rect">
            <a:avLst/>
          </a:prstGeom>
          <a:noFill/>
        </p:spPr>
        <p:txBody>
          <a:bodyPr wrap="square" lIns="74257" tIns="37128" rIns="74257" bIns="37128" rtlCol="0">
            <a:spAutoFit/>
          </a:bodyPr>
          <a:lstStyle/>
          <a:p>
            <a:r>
              <a:rPr lang="en-US" sz="700" dirty="0"/>
              <a:t>Any opinions, findings, and conclusions or recommendations expressed in this material are those of the author(s) and do not necessarily reflect the views of the National Science Foundation.</a:t>
            </a: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39119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Gradients Along Mountain To Urban Transitions (GAMUT) Network</a:t>
            </a:r>
            <a:endParaRPr lang="en-US" cap="none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298260" y="1720573"/>
            <a:ext cx="3696460" cy="5074637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Ecohydrologic</a:t>
            </a:r>
            <a:r>
              <a:rPr lang="en-US" dirty="0" smtClean="0"/>
              <a:t> observatory deployed in 3 watersheds: Logan River, Red Butte Creek, Provo River</a:t>
            </a:r>
          </a:p>
          <a:p>
            <a:r>
              <a:rPr lang="en-US" dirty="0" smtClean="0"/>
              <a:t>Watersheds with similar water source (high elevation snow) but different land use transitions</a:t>
            </a:r>
          </a:p>
          <a:p>
            <a:r>
              <a:rPr lang="en-US" dirty="0"/>
              <a:t>Measures aspects of water inputs and outputs and water quality over mountain-to-urban </a:t>
            </a:r>
            <a:r>
              <a:rPr lang="en-US" dirty="0" smtClean="0"/>
              <a:t>gradient</a:t>
            </a:r>
          </a:p>
          <a:p>
            <a:r>
              <a:rPr lang="en-US" dirty="0" smtClean="0"/>
              <a:t>Mix </a:t>
            </a:r>
            <a:r>
              <a:rPr lang="en-US" dirty="0"/>
              <a:t>of aquatic and terrestrial </a:t>
            </a:r>
            <a:r>
              <a:rPr lang="en-US" i="1" dirty="0"/>
              <a:t>in situ </a:t>
            </a:r>
            <a:r>
              <a:rPr lang="en-US" dirty="0"/>
              <a:t>and re-locatable sensors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1" y="1887671"/>
            <a:ext cx="4902057" cy="4484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92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1790338"/>
            <a:ext cx="8662108" cy="441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80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460558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ODM Tools originally developed as part of the CUAHSI Hydrologic Information System</a:t>
            </a:r>
          </a:p>
          <a:p>
            <a:r>
              <a:rPr lang="en-US" dirty="0" smtClean="0"/>
              <a:t>Developed in Microsoft Visual Studio 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>
                <a:solidFill>
                  <a:srgbClr val="800000"/>
                </a:solidFill>
              </a:rPr>
              <a:t>Limited to Windows Machines</a:t>
            </a:r>
          </a:p>
          <a:p>
            <a:r>
              <a:rPr lang="en-US" dirty="0" smtClean="0"/>
              <a:t>Only worked with Microsoft SQL Server databases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Provided editing tools, but did not preserve the history of edits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59" y="1923473"/>
            <a:ext cx="5092735" cy="312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5" y="5692775"/>
            <a:ext cx="2486649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60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030"/>
          </a:xfrm>
        </p:spPr>
        <p:txBody>
          <a:bodyPr/>
          <a:lstStyle/>
          <a:p>
            <a:r>
              <a:rPr lang="en-US" dirty="0" smtClean="0"/>
              <a:t>Observations Data Model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2" y="992909"/>
            <a:ext cx="8738057" cy="563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9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Tools Python: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Multi-platform support (Windows, Linux, Mac)</a:t>
            </a:r>
          </a:p>
          <a:p>
            <a:r>
              <a:rPr lang="en-US" dirty="0" smtClean="0"/>
              <a:t>Multi-database support (Microsoft SQL </a:t>
            </a:r>
            <a:r>
              <a:rPr lang="en-US" dirty="0" smtClean="0"/>
              <a:t>Server,  MySQL, and </a:t>
            </a:r>
            <a:r>
              <a:rPr lang="en-US" dirty="0" err="1" smtClean="0"/>
              <a:t>PostgreSQL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Implement a scripting interface to save the provenance of data edits in QC process</a:t>
            </a:r>
          </a:p>
          <a:p>
            <a:r>
              <a:rPr lang="en-US" dirty="0" smtClean="0"/>
              <a:t>Modernize the Graphical User Interface (GUI)</a:t>
            </a:r>
          </a:p>
        </p:txBody>
      </p:sp>
    </p:spTree>
    <p:extLst>
      <p:ext uri="{BB962C8B-B14F-4D97-AF65-F5344CB8AC3E}">
        <p14:creationId xmlns:p14="http://schemas.microsoft.com/office/powerpoint/2010/main" val="397925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DMToolsPython_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4" y="525766"/>
            <a:ext cx="8442824" cy="6330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36888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2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496" r="1457"/>
          <a:stretch/>
        </p:blipFill>
        <p:spPr>
          <a:xfrm>
            <a:off x="1740022" y="1439515"/>
            <a:ext cx="5682939" cy="5092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840" y="162773"/>
            <a:ext cx="8381260" cy="1054394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Graphical User </a:t>
            </a:r>
            <a:r>
              <a:rPr lang="en-US" dirty="0" smtClean="0"/>
              <a:t>Interface</a:t>
            </a:r>
            <a:endParaRPr lang="en-US" cap="none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776057" y="1675699"/>
            <a:ext cx="1412915" cy="605581"/>
          </a:xfrm>
          <a:prstGeom prst="wedgeRoundRectCallout">
            <a:avLst>
              <a:gd name="adj1" fmla="val -84527"/>
              <a:gd name="adj2" fmla="val -2328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Ribbon Toolbar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55385" y="2941576"/>
            <a:ext cx="1678994" cy="821468"/>
          </a:xfrm>
          <a:prstGeom prst="wedgeRoundRectCallout">
            <a:avLst>
              <a:gd name="adj1" fmla="val 77275"/>
              <a:gd name="adj2" fmla="val 50986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Plot Window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835548" y="5701351"/>
            <a:ext cx="1509774" cy="567468"/>
          </a:xfrm>
          <a:prstGeom prst="wedgeRoundRectCallout">
            <a:avLst>
              <a:gd name="adj1" fmla="val -96381"/>
              <a:gd name="adj2" fmla="val 14009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 Series Selection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8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544</Words>
  <Application>Microsoft Macintosh PowerPoint</Application>
  <PresentationFormat>On-screen Show (4:3)</PresentationFormat>
  <Paragraphs>85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ODM Tools Python: Open Source Software for Managing Continuous Sensor Data </vt:lpstr>
      <vt:lpstr>Motivation</vt:lpstr>
      <vt:lpstr>Gradients Along Mountain To Urban Transitions (GAMUT) Network</vt:lpstr>
      <vt:lpstr>Motivation</vt:lpstr>
      <vt:lpstr>Some History</vt:lpstr>
      <vt:lpstr>Observations Data Model</vt:lpstr>
      <vt:lpstr>ODM Tools Python: Design Goals</vt:lpstr>
      <vt:lpstr>Architecture</vt:lpstr>
      <vt:lpstr>Graphical User Interface</vt:lpstr>
      <vt:lpstr>Dockable Windows</vt:lpstr>
      <vt:lpstr>Data Visualization</vt:lpstr>
      <vt:lpstr>Data Visualization: Plot Types</vt:lpstr>
      <vt:lpstr>Query and Export</vt:lpstr>
      <vt:lpstr>Data Editing for Quality Control</vt:lpstr>
      <vt:lpstr>Data Editing for Quality Control</vt:lpstr>
      <vt:lpstr>How does it work?</vt:lpstr>
      <vt:lpstr>Step 1: Select a Time Series for Editing</vt:lpstr>
      <vt:lpstr>Step 2: Select Data to Edit</vt:lpstr>
      <vt:lpstr>Step 3: Linear Drift Correction</vt:lpstr>
      <vt:lpstr>Step 4: Interpolate</vt:lpstr>
      <vt:lpstr>Step 5: Flag</vt:lpstr>
      <vt:lpstr>Step 6: Save Modified Data Series</vt:lpstr>
      <vt:lpstr>Recording Edits</vt:lpstr>
      <vt:lpstr>Ultimate Objective </vt:lpstr>
      <vt:lpstr>Summary</vt:lpstr>
      <vt:lpstr>Questions?</vt:lpstr>
    </vt:vector>
  </TitlesOfParts>
  <Company>Utah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ODM Tools Python: Open Source Software for Managing Hydrologic and Water Quality Time Series Data </dc:title>
  <dc:creator>Jeffery Horsburgh</dc:creator>
  <cp:lastModifiedBy>Jeffery Horsburgh</cp:lastModifiedBy>
  <cp:revision>40</cp:revision>
  <dcterms:created xsi:type="dcterms:W3CDTF">2014-04-08T04:33:52Z</dcterms:created>
  <dcterms:modified xsi:type="dcterms:W3CDTF">2014-08-18T03:06:21Z</dcterms:modified>
</cp:coreProperties>
</file>